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E71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76" y="-18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413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677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750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0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747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051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927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933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39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173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046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5BE-1027-45C9-836F-B576D8D86E3A}" type="datetimeFigureOut">
              <a:rPr lang="th-TH" smtClean="0"/>
              <a:t>02/05/62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5EF6A-E93D-4FE7-A3DB-9B9EA08742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748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aieducation.net/lunchsyste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aieducation.net/lunchsyste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aieducation.net/lunchsyste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8"/>
          <a:stretch/>
        </p:blipFill>
        <p:spPr>
          <a:xfrm>
            <a:off x="-28575" y="3267075"/>
            <a:ext cx="6858000" cy="1870467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-28576" y="186035"/>
            <a:ext cx="6886575" cy="1200329"/>
          </a:xfrm>
          <a:prstGeom prst="rect">
            <a:avLst/>
          </a:prstGeom>
          <a:solidFill>
            <a:srgbClr val="00CC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การกรอกข้อมูลภาวะโภชนาการ(สำหรับโรงเรียน)</a:t>
            </a:r>
          </a:p>
          <a:p>
            <a:pPr algn="ctr"/>
            <a:r>
              <a:rPr lang="th-TH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ในโปรแกรม 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School Lunch System : SLS</a:t>
            </a:r>
            <a:endParaRPr lang="th-TH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38125" y="1609725"/>
            <a:ext cx="6458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1)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เข้าโปรแกรมที่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  <a:hlinkClick r:id="rId3"/>
              </a:rPr>
              <a:t>https://www.thaieducation.net/lunchsystem/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38124" y="2132945"/>
            <a:ext cx="5751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2005_iannnnnGMO" panose="02000000000000000000" pitchFamily="2" charset="0"/>
                <a:cs typeface="2005_iannnnnGMO" panose="02000000000000000000" pitchFamily="2" charset="0"/>
              </a:rPr>
              <a:t>2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) Login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โดยใช้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username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และ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password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ของโรงเรียน*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" y="2656165"/>
            <a:ext cx="6858000" cy="249105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5133975" y="2656165"/>
            <a:ext cx="1695450" cy="2491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238124" y="2917775"/>
            <a:ext cx="5941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3)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คลิกเลือกช่วงเวลาที่ต้องการกรอกข้อมูลภาวะโภชนาการ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734050" y="4303990"/>
            <a:ext cx="1000994" cy="3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734050" y="4641800"/>
            <a:ext cx="1000994" cy="3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5" name="ลูกศรเชื่อมต่อแบบตรง 14"/>
          <p:cNvCxnSpPr/>
          <p:nvPr/>
        </p:nvCxnSpPr>
        <p:spPr>
          <a:xfrm>
            <a:off x="5133975" y="4465990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5133974" y="4793040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>
            <a:off x="5133973" y="3780190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>
            <a:off x="5133972" y="4107240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กล่องข้อความ 18"/>
          <p:cNvSpPr txBox="1"/>
          <p:nvPr/>
        </p:nvSpPr>
        <p:spPr>
          <a:xfrm>
            <a:off x="3290198" y="3657659"/>
            <a:ext cx="1843774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โรงเรียนกรอกข้อมูลและ</a:t>
            </a:r>
          </a:p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แอด</a:t>
            </a:r>
            <a:r>
              <a:rPr lang="th-TH" sz="1800" dirty="0" err="1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มิน</a:t>
            </a:r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เขตยืนยันข้อมูลแล้ว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3290198" y="4347420"/>
            <a:ext cx="184377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โรงเรียนเลือกช่วงเวลาที่</a:t>
            </a:r>
          </a:p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ต้องการกรอกข้อมูล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pic>
        <p:nvPicPr>
          <p:cNvPr id="21" name="รูปภาพ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6112"/>
            <a:ext cx="6858000" cy="3560547"/>
          </a:xfrm>
          <a:prstGeom prst="rect">
            <a:avLst/>
          </a:prstGeom>
        </p:spPr>
      </p:pic>
      <p:sp>
        <p:nvSpPr>
          <p:cNvPr id="22" name="สี่เหลี่ยมผืนผ้า 21"/>
          <p:cNvSpPr/>
          <p:nvPr/>
        </p:nvSpPr>
        <p:spPr>
          <a:xfrm>
            <a:off x="2708152" y="8492659"/>
            <a:ext cx="1463798" cy="3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5772147" y="5474115"/>
            <a:ext cx="1008000" cy="28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238124" y="7124699"/>
            <a:ext cx="619126" cy="9906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1981198" y="6978831"/>
            <a:ext cx="3895727" cy="8857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6030193" y="6993082"/>
            <a:ext cx="619126" cy="8714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1" name="ลูกศรเชื่อมต่อแบบตรง 30"/>
          <p:cNvCxnSpPr>
            <a:endCxn id="24" idx="0"/>
          </p:cNvCxnSpPr>
          <p:nvPr/>
        </p:nvCxnSpPr>
        <p:spPr>
          <a:xfrm>
            <a:off x="542925" y="6762750"/>
            <a:ext cx="4762" cy="3619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กล่องข้อความ 31"/>
          <p:cNvSpPr txBox="1"/>
          <p:nvPr/>
        </p:nvSpPr>
        <p:spPr>
          <a:xfrm>
            <a:off x="137425" y="6131748"/>
            <a:ext cx="1843773" cy="646331"/>
          </a:xfrm>
          <a:prstGeom prst="rect">
            <a:avLst/>
          </a:prstGeom>
          <a:solidFill>
            <a:srgbClr val="E719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schemeClr val="bg1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กรอกจำนวนนักเรียนทั้งหมดแต่ละช่วงชั้น</a:t>
            </a:r>
            <a:endParaRPr lang="th-TH" sz="1800" dirty="0">
              <a:solidFill>
                <a:schemeClr val="bg1"/>
              </a:solidFill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cxnSp>
        <p:nvCxnSpPr>
          <p:cNvPr id="33" name="ลูกศรเชื่อมต่อแบบตรง 32"/>
          <p:cNvCxnSpPr/>
          <p:nvPr/>
        </p:nvCxnSpPr>
        <p:spPr>
          <a:xfrm>
            <a:off x="3113652" y="6639502"/>
            <a:ext cx="4762" cy="3619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กล่องข้อความ 33"/>
          <p:cNvSpPr txBox="1"/>
          <p:nvPr/>
        </p:nvSpPr>
        <p:spPr>
          <a:xfrm>
            <a:off x="2362201" y="6008500"/>
            <a:ext cx="2590800" cy="646331"/>
          </a:xfrm>
          <a:prstGeom prst="rect">
            <a:avLst/>
          </a:prstGeom>
          <a:solidFill>
            <a:srgbClr val="E719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schemeClr val="bg1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กรอกจำนวนนักเรียนที่มี</a:t>
            </a:r>
          </a:p>
          <a:p>
            <a:pPr algn="ctr"/>
            <a:r>
              <a:rPr lang="th-TH" sz="1800" dirty="0" smtClean="0">
                <a:solidFill>
                  <a:schemeClr val="bg1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ปัญหาภาวะ</a:t>
            </a:r>
            <a:r>
              <a:rPr lang="th-TH" sz="1800" dirty="0" err="1" smtClean="0">
                <a:solidFill>
                  <a:schemeClr val="bg1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ทุพ</a:t>
            </a:r>
            <a:r>
              <a:rPr lang="th-TH" sz="1800" dirty="0" smtClean="0">
                <a:solidFill>
                  <a:schemeClr val="bg1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โภชนาการแต่ละช่วงชั้น</a:t>
            </a:r>
            <a:endParaRPr lang="th-TH" sz="1800" dirty="0">
              <a:solidFill>
                <a:schemeClr val="bg1"/>
              </a:solidFill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cxnSp>
        <p:nvCxnSpPr>
          <p:cNvPr id="35" name="ลูกศรเชื่อมต่อแบบตรง 34"/>
          <p:cNvCxnSpPr/>
          <p:nvPr/>
        </p:nvCxnSpPr>
        <p:spPr>
          <a:xfrm flipV="1">
            <a:off x="6105371" y="7851975"/>
            <a:ext cx="4762" cy="3619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กล่องข้อความ 35"/>
          <p:cNvSpPr txBox="1"/>
          <p:nvPr/>
        </p:nvSpPr>
        <p:spPr>
          <a:xfrm>
            <a:off x="4420970" y="8213924"/>
            <a:ext cx="2244848" cy="646331"/>
          </a:xfrm>
          <a:prstGeom prst="rect">
            <a:avLst/>
          </a:prstGeom>
          <a:solidFill>
            <a:srgbClr val="E719D8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schemeClr val="bg1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ช่องนี้ไม่ต้องกรอกข้อมูล</a:t>
            </a:r>
          </a:p>
          <a:p>
            <a:pPr algn="ctr"/>
            <a:r>
              <a:rPr lang="th-TH" sz="1800" dirty="0" smtClean="0">
                <a:solidFill>
                  <a:schemeClr val="bg1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โปรแกรมจะคำนวณให้อัตโนมัติ</a:t>
            </a:r>
            <a:endParaRPr lang="th-TH" sz="1800" dirty="0">
              <a:solidFill>
                <a:schemeClr val="bg1"/>
              </a:solidFill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cxnSp>
        <p:nvCxnSpPr>
          <p:cNvPr id="37" name="ลูกศรเชื่อมต่อแบบตรง 36"/>
          <p:cNvCxnSpPr/>
          <p:nvPr/>
        </p:nvCxnSpPr>
        <p:spPr>
          <a:xfrm>
            <a:off x="2108077" y="8659890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กล่องข้อความ 37"/>
          <p:cNvSpPr txBox="1"/>
          <p:nvPr/>
        </p:nvSpPr>
        <p:spPr>
          <a:xfrm>
            <a:off x="238124" y="8434922"/>
            <a:ext cx="203783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เมื่อกรอกข้อมูลครบถ้วน</a:t>
            </a:r>
          </a:p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ให้กดปุ่มบันทึกก่อนส่งข้อมูลไปเขตพื้นที่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cxnSp>
        <p:nvCxnSpPr>
          <p:cNvPr id="39" name="ลูกศรเชื่อมต่อแบบตรง 38"/>
          <p:cNvCxnSpPr/>
          <p:nvPr/>
        </p:nvCxnSpPr>
        <p:spPr>
          <a:xfrm>
            <a:off x="5174970" y="5604231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กล่องข้อความ 39"/>
          <p:cNvSpPr txBox="1"/>
          <p:nvPr/>
        </p:nvSpPr>
        <p:spPr>
          <a:xfrm>
            <a:off x="1733551" y="5360763"/>
            <a:ext cx="344142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เมื่อกดปุ่มบันทึกแล้วจึงกดปุ่มส่งข้อมูลไปเขตพื้นที่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41" name="กล่องข้อความ 40"/>
          <p:cNvSpPr txBox="1"/>
          <p:nvPr/>
        </p:nvSpPr>
        <p:spPr>
          <a:xfrm>
            <a:off x="33115" y="606660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ym typeface="Wingdings" panose="05000000000000000000" pitchFamily="2" charset="2"/>
              </a:rPr>
              <a:t></a:t>
            </a:r>
            <a:endParaRPr lang="th-TH" sz="2400" dirty="0"/>
          </a:p>
        </p:txBody>
      </p:sp>
      <p:sp>
        <p:nvSpPr>
          <p:cNvPr id="42" name="กล่องข้อความ 41"/>
          <p:cNvSpPr txBox="1"/>
          <p:nvPr/>
        </p:nvSpPr>
        <p:spPr>
          <a:xfrm>
            <a:off x="2344287" y="5972273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ym typeface="Wingdings" panose="05000000000000000000" pitchFamily="2" charset="2"/>
              </a:rPr>
              <a:t></a:t>
            </a:r>
            <a:endParaRPr lang="th-TH" sz="2400" dirty="0"/>
          </a:p>
        </p:txBody>
      </p:sp>
      <p:sp>
        <p:nvSpPr>
          <p:cNvPr id="43" name="กล่องข้อความ 42"/>
          <p:cNvSpPr txBox="1"/>
          <p:nvPr/>
        </p:nvSpPr>
        <p:spPr>
          <a:xfrm>
            <a:off x="185499" y="8434922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ym typeface="Wingdings" panose="05000000000000000000" pitchFamily="2" charset="2"/>
              </a:rPr>
              <a:t></a:t>
            </a:r>
            <a:endParaRPr lang="th-TH" sz="2400" dirty="0"/>
          </a:p>
        </p:txBody>
      </p:sp>
      <p:sp>
        <p:nvSpPr>
          <p:cNvPr id="44" name="กล่องข้อความ 43"/>
          <p:cNvSpPr txBox="1"/>
          <p:nvPr/>
        </p:nvSpPr>
        <p:spPr>
          <a:xfrm>
            <a:off x="1639772" y="5374063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ym typeface="Wingdings" panose="05000000000000000000" pitchFamily="2" charset="2"/>
              </a:rPr>
              <a:t></a:t>
            </a:r>
            <a:endParaRPr lang="th-TH" sz="2400" dirty="0"/>
          </a:p>
        </p:txBody>
      </p:sp>
      <p:sp>
        <p:nvSpPr>
          <p:cNvPr id="45" name="กล่องข้อความ 44"/>
          <p:cNvSpPr txBox="1"/>
          <p:nvPr/>
        </p:nvSpPr>
        <p:spPr>
          <a:xfrm>
            <a:off x="229804" y="9312729"/>
            <a:ext cx="6476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*หากจำ </a:t>
            </a:r>
            <a:r>
              <a:rPr lang="en-US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username </a:t>
            </a:r>
            <a:r>
              <a:rPr lang="th-TH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และ </a:t>
            </a:r>
            <a:r>
              <a:rPr lang="en-US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password </a:t>
            </a:r>
            <a:r>
              <a:rPr lang="th-TH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ไม่ได้ ให้ติดต่อแอด</a:t>
            </a:r>
            <a:r>
              <a:rPr lang="th-TH" dirty="0" err="1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มิน</a:t>
            </a:r>
            <a:r>
              <a:rPr lang="th-TH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เขตพื้นที่</a:t>
            </a:r>
            <a:endParaRPr lang="th-TH" dirty="0">
              <a:solidFill>
                <a:srgbClr val="FF0000"/>
              </a:solidFill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5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65" b="93438"/>
          <a:stretch/>
        </p:blipFill>
        <p:spPr>
          <a:xfrm>
            <a:off x="123993" y="3412186"/>
            <a:ext cx="6611052" cy="368004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33115" y="186035"/>
            <a:ext cx="6796310" cy="1508105"/>
          </a:xfrm>
          <a:prstGeom prst="rect">
            <a:avLst/>
          </a:prstGeom>
          <a:solidFill>
            <a:srgbClr val="00CC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การดู </a:t>
            </a:r>
            <a:r>
              <a:rPr lang="en-US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Username</a:t>
            </a:r>
            <a:r>
              <a:rPr lang="th-TH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 และ </a:t>
            </a:r>
            <a:r>
              <a:rPr lang="en-US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Password </a:t>
            </a:r>
            <a:r>
              <a:rPr lang="th-TH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ให้โรงเรียน</a:t>
            </a:r>
          </a:p>
          <a:p>
            <a:pPr algn="ctr"/>
            <a:r>
              <a:rPr lang="th-TH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(สำหรับแอด</a:t>
            </a:r>
            <a:r>
              <a:rPr lang="th-TH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มิน</a:t>
            </a:r>
            <a:r>
              <a:rPr lang="th-TH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เขต)</a:t>
            </a:r>
          </a:p>
          <a:p>
            <a:pPr algn="ctr"/>
            <a:r>
              <a:rPr lang="th-TH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ในโปรแกรม 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School Lunch System : SLS</a:t>
            </a:r>
            <a:endParaRPr lang="th-TH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38125" y="1685925"/>
            <a:ext cx="6458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1)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เข้าโปรแกรมที่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  <a:hlinkClick r:id="rId3"/>
              </a:rPr>
              <a:t>https://www.thaieducation.net/lunchsystem/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38124" y="2132945"/>
            <a:ext cx="5944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2005_iannnnnGMO" panose="02000000000000000000" pitchFamily="2" charset="0"/>
                <a:cs typeface="2005_iannnnnGMO" panose="02000000000000000000" pitchFamily="2" charset="0"/>
              </a:rPr>
              <a:t>2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) Login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โดยใช้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username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และ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password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ของแอด</a:t>
            </a:r>
            <a:r>
              <a:rPr lang="th-TH" dirty="0" err="1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มิน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เขต*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" y="2656165"/>
            <a:ext cx="6858000" cy="249105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5133975" y="2656165"/>
            <a:ext cx="1695450" cy="2491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238124" y="2917775"/>
            <a:ext cx="2728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3)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คลิกเมนู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School Admin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230115" y="3421440"/>
            <a:ext cx="1000994" cy="3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" name="ลูกศรเชื่อมต่อแบบตรง 16"/>
          <p:cNvCxnSpPr/>
          <p:nvPr/>
        </p:nvCxnSpPr>
        <p:spPr>
          <a:xfrm>
            <a:off x="3630040" y="3583440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กล่องข้อความ 18"/>
          <p:cNvSpPr txBox="1"/>
          <p:nvPr/>
        </p:nvSpPr>
        <p:spPr>
          <a:xfrm>
            <a:off x="2344287" y="3398774"/>
            <a:ext cx="139172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คลิก </a:t>
            </a:r>
            <a:r>
              <a:rPr lang="en-US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School Admin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45" name="กล่องข้อความ 44"/>
          <p:cNvSpPr txBox="1"/>
          <p:nvPr/>
        </p:nvSpPr>
        <p:spPr>
          <a:xfrm>
            <a:off x="229804" y="9312729"/>
            <a:ext cx="6099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*หากจำ </a:t>
            </a:r>
            <a:r>
              <a:rPr lang="en-US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username </a:t>
            </a:r>
            <a:r>
              <a:rPr lang="th-TH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และ </a:t>
            </a:r>
            <a:r>
              <a:rPr lang="en-US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password </a:t>
            </a:r>
            <a:r>
              <a:rPr lang="th-TH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ไม่ได้ ให้ติดต่อแอดมิ</a:t>
            </a:r>
            <a:r>
              <a:rPr lang="th-TH" dirty="0" err="1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นสพฐ</a:t>
            </a:r>
            <a:r>
              <a:rPr lang="th-TH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.</a:t>
            </a:r>
            <a:endParaRPr lang="th-TH" dirty="0">
              <a:solidFill>
                <a:srgbClr val="FF0000"/>
              </a:solidFill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2212" b="60122"/>
          <a:stretch/>
        </p:blipFill>
        <p:spPr>
          <a:xfrm>
            <a:off x="76044" y="4122434"/>
            <a:ext cx="6706257" cy="1038427"/>
          </a:xfrm>
          <a:prstGeom prst="rect">
            <a:avLst/>
          </a:prstGeom>
        </p:spPr>
      </p:pic>
      <p:sp>
        <p:nvSpPr>
          <p:cNvPr id="47" name="สี่เหลี่ยมผืนผ้า 46"/>
          <p:cNvSpPr/>
          <p:nvPr/>
        </p:nvSpPr>
        <p:spPr>
          <a:xfrm>
            <a:off x="6350519" y="4594022"/>
            <a:ext cx="324000" cy="1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8" name="ลูกศรเชื่อมต่อแบบตรง 47"/>
          <p:cNvCxnSpPr/>
          <p:nvPr/>
        </p:nvCxnSpPr>
        <p:spPr>
          <a:xfrm>
            <a:off x="5750444" y="4675022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กล่องข้อความ 18"/>
          <p:cNvSpPr txBox="1"/>
          <p:nvPr/>
        </p:nvSpPr>
        <p:spPr>
          <a:xfrm>
            <a:off x="4940584" y="4490356"/>
            <a:ext cx="97334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คลิกปุ่มเปิดดู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4" t="14166" r="29767" b="32715"/>
          <a:stretch/>
        </p:blipFill>
        <p:spPr>
          <a:xfrm>
            <a:off x="212343" y="5362574"/>
            <a:ext cx="4263887" cy="2457451"/>
          </a:xfrm>
          <a:prstGeom prst="rect">
            <a:avLst/>
          </a:prstGeom>
        </p:spPr>
      </p:pic>
      <p:sp>
        <p:nvSpPr>
          <p:cNvPr id="50" name="สี่เหลี่ยมผืนผ้า 49"/>
          <p:cNvSpPr/>
          <p:nvPr/>
        </p:nvSpPr>
        <p:spPr>
          <a:xfrm>
            <a:off x="2648095" y="6517065"/>
            <a:ext cx="1582019" cy="1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2676524" y="7374315"/>
            <a:ext cx="1582019" cy="1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2" name="ลูกศรเชื่อมต่อแบบตรง 51"/>
          <p:cNvCxnSpPr/>
          <p:nvPr/>
        </p:nvCxnSpPr>
        <p:spPr>
          <a:xfrm flipH="1">
            <a:off x="4230115" y="6610349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ลูกศรเชื่อมต่อแบบตรง 52"/>
          <p:cNvCxnSpPr/>
          <p:nvPr/>
        </p:nvCxnSpPr>
        <p:spPr>
          <a:xfrm flipH="1">
            <a:off x="4245417" y="7464315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กล่องข้อความ 18"/>
          <p:cNvSpPr txBox="1"/>
          <p:nvPr/>
        </p:nvSpPr>
        <p:spPr>
          <a:xfrm>
            <a:off x="4535245" y="6406633"/>
            <a:ext cx="197727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Username </a:t>
            </a:r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ของโรงเรียน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55" name="กล่องข้อความ 18"/>
          <p:cNvSpPr txBox="1"/>
          <p:nvPr/>
        </p:nvSpPr>
        <p:spPr>
          <a:xfrm>
            <a:off x="4545454" y="7279649"/>
            <a:ext cx="197727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พิมพ์ </a:t>
            </a:r>
            <a:r>
              <a:rPr lang="en-US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password </a:t>
            </a:r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แล้ว</a:t>
            </a:r>
          </a:p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กดปุ่ม </a:t>
            </a:r>
            <a:r>
              <a:rPr lang="en-US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Enter </a:t>
            </a:r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ที่แป้นพิมพ์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46" name="กล่องข้อความ 9"/>
          <p:cNvSpPr txBox="1"/>
          <p:nvPr/>
        </p:nvSpPr>
        <p:spPr>
          <a:xfrm>
            <a:off x="263894" y="3967136"/>
            <a:ext cx="1794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2005_iannnnnGMO" panose="02000000000000000000" pitchFamily="2" charset="0"/>
                <a:cs typeface="2005_iannnnnGMO" panose="02000000000000000000" pitchFamily="2" charset="0"/>
              </a:rPr>
              <a:t>4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)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คลิกปุ่ม เปิดดู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56" name="กล่องข้อความ 9"/>
          <p:cNvSpPr txBox="1"/>
          <p:nvPr/>
        </p:nvSpPr>
        <p:spPr>
          <a:xfrm>
            <a:off x="216269" y="8167661"/>
            <a:ext cx="65101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rgbClr val="FF0000"/>
                </a:solidFill>
                <a:latin typeface="2005_iannnnnGMO" panose="02000000000000000000" pitchFamily="2" charset="0"/>
                <a:cs typeface="2005_iannnnnGMO" panose="02000000000000000000" pitchFamily="2" charset="0"/>
              </a:rPr>
              <a:t>ข้อควรระวัง </a:t>
            </a:r>
            <a:r>
              <a:rPr lang="en-US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: 1. </a:t>
            </a:r>
            <a:r>
              <a:rPr lang="th-TH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ห้ามกำหนด </a:t>
            </a:r>
            <a:r>
              <a:rPr lang="en-US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username </a:t>
            </a:r>
            <a:r>
              <a:rPr lang="th-TH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และ </a:t>
            </a:r>
            <a:r>
              <a:rPr lang="en-US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password </a:t>
            </a:r>
            <a:r>
              <a:rPr lang="th-TH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เป็นภาษาไทย</a:t>
            </a:r>
          </a:p>
          <a:p>
            <a:r>
              <a:rPr lang="th-TH" sz="2400" dirty="0">
                <a:latin typeface="2005_iannnnnGMO" panose="02000000000000000000" pitchFamily="2" charset="0"/>
                <a:cs typeface="2005_iannnnnGMO" panose="02000000000000000000" pitchFamily="2" charset="0"/>
              </a:rPr>
              <a:t> </a:t>
            </a:r>
            <a:r>
              <a:rPr lang="th-TH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               2. ห้ามไม่ให้เคาะเว้นวรรค เมื่อพิมพ์</a:t>
            </a:r>
            <a:r>
              <a:rPr lang="en-US" sz="2400" dirty="0">
                <a:latin typeface="2005_iannnnnGMO" panose="02000000000000000000" pitchFamily="2" charset="0"/>
                <a:cs typeface="2005_iannnnnGMO" panose="02000000000000000000" pitchFamily="2" charset="0"/>
              </a:rPr>
              <a:t> username </a:t>
            </a:r>
            <a:r>
              <a:rPr lang="th-TH" sz="2400" dirty="0">
                <a:latin typeface="2005_iannnnnGMO" panose="02000000000000000000" pitchFamily="2" charset="0"/>
                <a:cs typeface="2005_iannnnnGMO" panose="02000000000000000000" pitchFamily="2" charset="0"/>
              </a:rPr>
              <a:t>และ </a:t>
            </a:r>
            <a:r>
              <a:rPr lang="en-US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password</a:t>
            </a:r>
          </a:p>
          <a:p>
            <a:r>
              <a:rPr lang="en-US" sz="2400" dirty="0">
                <a:latin typeface="2005_iannnnnGMO" panose="02000000000000000000" pitchFamily="2" charset="0"/>
                <a:cs typeface="2005_iannnnnGMO" panose="02000000000000000000" pitchFamily="2" charset="0"/>
              </a:rPr>
              <a:t> </a:t>
            </a:r>
            <a:r>
              <a:rPr lang="en-US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               3. </a:t>
            </a:r>
            <a:r>
              <a:rPr lang="th-TH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ควรใช้ภาษาอังกฤษ</a:t>
            </a:r>
            <a:r>
              <a:rPr lang="th-TH" sz="2400" dirty="0" err="1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ตัวพิมพ์</a:t>
            </a:r>
            <a:r>
              <a:rPr lang="th-TH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เล็กในการกำหนด </a:t>
            </a:r>
            <a:r>
              <a:rPr lang="en-US" sz="24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username</a:t>
            </a:r>
            <a:endParaRPr lang="th-TH" sz="24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0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5" t="16002" r="18055" b="15698"/>
          <a:stretch/>
        </p:blipFill>
        <p:spPr>
          <a:xfrm>
            <a:off x="197029" y="5588352"/>
            <a:ext cx="6632396" cy="3188652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33115" y="186035"/>
            <a:ext cx="6796310" cy="1508105"/>
          </a:xfrm>
          <a:prstGeom prst="rect">
            <a:avLst/>
          </a:prstGeom>
          <a:solidFill>
            <a:srgbClr val="00CC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การยืนยันข้อมูลภาวะโภชนาการให้โรงเรียน</a:t>
            </a:r>
          </a:p>
          <a:p>
            <a:pPr algn="ctr"/>
            <a:r>
              <a:rPr lang="th-TH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(สำหรับแอด</a:t>
            </a:r>
            <a:r>
              <a:rPr lang="th-TH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มิน</a:t>
            </a:r>
            <a:r>
              <a:rPr lang="th-TH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เขต)</a:t>
            </a:r>
          </a:p>
          <a:p>
            <a:pPr algn="ctr"/>
            <a:r>
              <a:rPr lang="th-TH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ในโปรแกรม 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005_iannnnnGMO" panose="02000000000000000000" pitchFamily="2" charset="0"/>
                <a:cs typeface="2005_iannnnnGMO" panose="02000000000000000000" pitchFamily="2" charset="0"/>
              </a:rPr>
              <a:t>School Lunch System : SLS</a:t>
            </a:r>
            <a:endParaRPr lang="th-TH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38125" y="1685925"/>
            <a:ext cx="6458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1)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เข้าโปรแกรมที่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  <a:hlinkClick r:id="rId3"/>
              </a:rPr>
              <a:t>https://www.thaieducation.net/lunchsystem/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38124" y="2132945"/>
            <a:ext cx="5944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2005_iannnnnGMO" panose="02000000000000000000" pitchFamily="2" charset="0"/>
                <a:cs typeface="2005_iannnnnGMO" panose="02000000000000000000" pitchFamily="2" charset="0"/>
              </a:rPr>
              <a:t>2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) Login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โดยใช้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username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และ </a:t>
            </a:r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password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ของแอด</a:t>
            </a:r>
            <a:r>
              <a:rPr lang="th-TH" dirty="0" err="1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มิน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เขต*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" y="2656165"/>
            <a:ext cx="6858000" cy="249105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5133975" y="2656165"/>
            <a:ext cx="1695450" cy="2491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238124" y="2917775"/>
            <a:ext cx="4519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3) </a:t>
            </a:r>
            <a:r>
              <a:rPr lang="th-TH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คลิกปุ่มเปิดข้อมูล(เลือกช่วงเวลาที่ต้องการ)</a:t>
            </a:r>
            <a:endParaRPr lang="th-TH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4419601" y="5953394"/>
            <a:ext cx="648000" cy="18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3" name="ลูกศรเชื่อมต่อแบบตรง 52"/>
          <p:cNvCxnSpPr/>
          <p:nvPr/>
        </p:nvCxnSpPr>
        <p:spPr>
          <a:xfrm>
            <a:off x="3800476" y="6027933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กล่องข้อความ 18"/>
          <p:cNvSpPr txBox="1"/>
          <p:nvPr/>
        </p:nvSpPr>
        <p:spPr>
          <a:xfrm>
            <a:off x="4697887" y="4793624"/>
            <a:ext cx="197727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2005_iannnnnGMO" panose="02000000000000000000" pitchFamily="2" charset="0"/>
                <a:cs typeface="2005_iannnnnGMO" panose="02000000000000000000" pitchFamily="2" charset="0"/>
              </a:rPr>
              <a:t>คลิกปุ่มเปิดข้อมูล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sp>
        <p:nvSpPr>
          <p:cNvPr id="55" name="กล่องข้อความ 18"/>
          <p:cNvSpPr txBox="1"/>
          <p:nvPr/>
        </p:nvSpPr>
        <p:spPr>
          <a:xfrm>
            <a:off x="2866455" y="5833513"/>
            <a:ext cx="123405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คลิกปุ่มเปิดตรวจ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2" r="29346" b="45750"/>
          <a:stretch/>
        </p:blipFill>
        <p:spPr>
          <a:xfrm>
            <a:off x="344929" y="3384094"/>
            <a:ext cx="4200525" cy="2333430"/>
          </a:xfrm>
          <a:prstGeom prst="rect">
            <a:avLst/>
          </a:prstGeom>
        </p:spPr>
      </p:pic>
      <p:sp>
        <p:nvSpPr>
          <p:cNvPr id="50" name="สี่เหลี่ยมผืนผ้า 49"/>
          <p:cNvSpPr/>
          <p:nvPr/>
        </p:nvSpPr>
        <p:spPr>
          <a:xfrm>
            <a:off x="3467534" y="4888290"/>
            <a:ext cx="904442" cy="1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2" name="ลูกศรเชื่อมต่อแบบตรง 11"/>
          <p:cNvCxnSpPr>
            <a:stCxn id="54" idx="1"/>
          </p:cNvCxnSpPr>
          <p:nvPr/>
        </p:nvCxnSpPr>
        <p:spPr>
          <a:xfrm flipH="1">
            <a:off x="4371976" y="4978290"/>
            <a:ext cx="32591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รูปภาพ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" r="5013" b="9409"/>
          <a:stretch/>
        </p:blipFill>
        <p:spPr>
          <a:xfrm>
            <a:off x="314324" y="6622578"/>
            <a:ext cx="6172201" cy="2842563"/>
          </a:xfrm>
          <a:prstGeom prst="rect">
            <a:avLst/>
          </a:prstGeom>
        </p:spPr>
      </p:pic>
      <p:sp>
        <p:nvSpPr>
          <p:cNvPr id="23" name="สี่เหลี่ยมผืนผ้า 22"/>
          <p:cNvSpPr/>
          <p:nvPr/>
        </p:nvSpPr>
        <p:spPr>
          <a:xfrm>
            <a:off x="4492462" y="7016338"/>
            <a:ext cx="396000" cy="1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4" name="ลูกศรเชื่อมต่อแบบตรง 23"/>
          <p:cNvCxnSpPr/>
          <p:nvPr/>
        </p:nvCxnSpPr>
        <p:spPr>
          <a:xfrm>
            <a:off x="3862389" y="7117653"/>
            <a:ext cx="60007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กล่องข้อความ 18"/>
          <p:cNvSpPr txBox="1"/>
          <p:nvPr/>
        </p:nvSpPr>
        <p:spPr>
          <a:xfrm>
            <a:off x="2928368" y="6923233"/>
            <a:ext cx="123405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2005_iannnnnGMO" panose="02000000000000000000" pitchFamily="2" charset="0"/>
                <a:cs typeface="2005_iannnnnGMO" panose="02000000000000000000" pitchFamily="2" charset="0"/>
              </a:rPr>
              <a:t>คลิกปุ่มยืนยันข้อมูล</a:t>
            </a:r>
            <a:endParaRPr lang="th-TH" sz="1800" dirty="0">
              <a:latin typeface="2005_iannnnnGMO" panose="02000000000000000000" pitchFamily="2" charset="0"/>
              <a:cs typeface="2005_iannnnnGM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3217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326</Words>
  <Application>Microsoft Office PowerPoint</Application>
  <PresentationFormat>กระดาษ A4 (210x297 มม.)</PresentationFormat>
  <Paragraphs>47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1" baseType="lpstr">
      <vt:lpstr>2005_iannnnnGMO</vt:lpstr>
      <vt:lpstr>Angsana New</vt:lpstr>
      <vt:lpstr>Arial</vt:lpstr>
      <vt:lpstr>Calibri</vt:lpstr>
      <vt:lpstr>Calibri Light</vt:lpstr>
      <vt:lpstr>Cordia New</vt:lpstr>
      <vt:lpstr>Wingdings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Teacher</dc:creator>
  <cp:lastModifiedBy>Teacher</cp:lastModifiedBy>
  <cp:revision>18</cp:revision>
  <dcterms:created xsi:type="dcterms:W3CDTF">2019-04-30T02:46:38Z</dcterms:created>
  <dcterms:modified xsi:type="dcterms:W3CDTF">2019-05-02T06:41:48Z</dcterms:modified>
</cp:coreProperties>
</file>